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3"/>
  </p:notesMasterIdLst>
  <p:handoutMasterIdLst>
    <p:handoutMasterId r:id="rId14"/>
  </p:handoutMasterIdLst>
  <p:sldIdLst>
    <p:sldId id="350" r:id="rId5"/>
    <p:sldId id="352" r:id="rId6"/>
    <p:sldId id="361" r:id="rId7"/>
    <p:sldId id="354" r:id="rId8"/>
    <p:sldId id="365" r:id="rId9"/>
    <p:sldId id="364" r:id="rId10"/>
    <p:sldId id="366" r:id="rId11"/>
    <p:sldId id="34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82" d="100"/>
          <a:sy n="82" d="100"/>
        </p:scale>
        <p:origin x="720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9/9/2022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4D182-A7DD-4F7B-B207-262854316E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B29252-5D0B-4B9D-9FBD-8EC0929FE0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FA07F3-F8E4-4505-85EC-22734AC687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65D22-FEF5-4F30-8822-5D2378806A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5E38A-5516-4C3E-88FC-0DCBD876054B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25273-038D-4F51-A093-83D80104F21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55503-4608-4F79-A5D4-B2F67958F26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AFA395-FE4C-4A99-A74E-57757D8473E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64E0B3-57C5-4DAF-8531-F39610E77C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0EC46-C626-4D58-AB64-0B3B850D14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1012B1-809A-45CE-9FED-46D08DC8C42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B6FA27-6601-4107-A3C9-808CB443024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411D2-78FE-46C1-9EA9-C6A882903B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DAF8F-82DB-4DBE-9041-71217A4516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89364-B1CB-4E72-A6BB-95A34B50661C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09328F-B310-4BF3-883E-BA9A39676AF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kaggle.com/datasets/mohamedharris/supermart-grocery-sales-retail-analytics-dataset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3264" y="95971"/>
            <a:ext cx="4763790" cy="1747041"/>
          </a:xfrm>
        </p:spPr>
        <p:txBody>
          <a:bodyPr/>
          <a:lstStyle/>
          <a:p>
            <a:r>
              <a:rPr lang="en-US" dirty="0"/>
              <a:t>Group 4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4" y="4480366"/>
            <a:ext cx="5943657" cy="2043476"/>
          </a:xfrm>
        </p:spPr>
        <p:txBody>
          <a:bodyPr numCol="2"/>
          <a:lstStyle/>
          <a:p>
            <a:r>
              <a:rPr lang="en-US" sz="2400" u="sng" dirty="0">
                <a:latin typeface="+mj-lt"/>
              </a:rPr>
              <a:t>Team Members:</a:t>
            </a:r>
            <a:r>
              <a:rPr lang="en-US" sz="2400" dirty="0"/>
              <a:t> </a:t>
            </a:r>
          </a:p>
          <a:p>
            <a:r>
              <a:rPr lang="nn-NO" sz="2400" dirty="0"/>
              <a:t>Amaka Ihenwe</a:t>
            </a:r>
          </a:p>
          <a:p>
            <a:r>
              <a:rPr lang="nn-NO" sz="2400" dirty="0"/>
              <a:t>Esther Jesubi</a:t>
            </a:r>
          </a:p>
          <a:p>
            <a:r>
              <a:rPr lang="nn-NO" sz="2400" dirty="0"/>
              <a:t>Olalekan Kolaru</a:t>
            </a:r>
          </a:p>
          <a:p>
            <a:endParaRPr lang="nn-NO" sz="2400" dirty="0"/>
          </a:p>
          <a:p>
            <a:r>
              <a:rPr lang="nn-NO" sz="2400" dirty="0"/>
              <a:t>Oluwole Ogundipe</a:t>
            </a:r>
          </a:p>
          <a:p>
            <a:r>
              <a:rPr lang="nn-NO" sz="2400" dirty="0"/>
              <a:t>Sharudeen Adebayo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D0DB5D-77F2-6B70-743A-09F6A45AD427}"/>
              </a:ext>
            </a:extLst>
          </p:cNvPr>
          <p:cNvSpPr txBox="1"/>
          <p:nvPr/>
        </p:nvSpPr>
        <p:spPr>
          <a:xfrm>
            <a:off x="9843911" y="6339176"/>
            <a:ext cx="21561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September 6, 2022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2B79029-4575-C262-7395-BEDC1520C13C}"/>
              </a:ext>
            </a:extLst>
          </p:cNvPr>
          <p:cNvSpPr txBox="1">
            <a:spLocks/>
          </p:cNvSpPr>
          <p:nvPr/>
        </p:nvSpPr>
        <p:spPr>
          <a:xfrm>
            <a:off x="6367054" y="2536826"/>
            <a:ext cx="5491571" cy="151401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/>
              <a:t>Sales Performance Insight</a:t>
            </a:r>
          </a:p>
        </p:txBody>
      </p:sp>
      <p:pic>
        <p:nvPicPr>
          <p:cNvPr id="3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F8403BD-89A2-9692-F50E-44AFBB474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47357" y="48212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767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/>
          <a:lstStyle/>
          <a:p>
            <a:r>
              <a:rPr lang="en-US" dirty="0"/>
              <a:t>Task Outline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369332"/>
          </a:xfrm>
        </p:spPr>
        <p:txBody>
          <a:bodyPr/>
          <a:lstStyle/>
          <a:p>
            <a:r>
              <a:rPr lang="en-US" dirty="0"/>
              <a:t>01. Problem Statement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799"/>
            <a:ext cx="2128157" cy="577503"/>
          </a:xfrm>
        </p:spPr>
        <p:txBody>
          <a:bodyPr/>
          <a:lstStyle/>
          <a:p>
            <a:r>
              <a:rPr lang="en-US" dirty="0"/>
              <a:t>02. Dataset Description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5"/>
            <a:ext cx="2128157" cy="782859"/>
          </a:xfrm>
        </p:spPr>
        <p:txBody>
          <a:bodyPr/>
          <a:lstStyle/>
          <a:p>
            <a:r>
              <a:rPr lang="en-US" dirty="0"/>
              <a:t>Page 4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2"/>
            <a:ext cx="2133600" cy="608495"/>
          </a:xfrm>
        </p:spPr>
        <p:txBody>
          <a:bodyPr/>
          <a:lstStyle/>
          <a:p>
            <a:r>
              <a:rPr lang="en-US" dirty="0"/>
              <a:t>03. Analysis &amp; Visualization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847638"/>
          </a:xfrm>
        </p:spPr>
        <p:txBody>
          <a:bodyPr/>
          <a:lstStyle/>
          <a:p>
            <a:r>
              <a:rPr lang="en-US" dirty="0"/>
              <a:t>Page 5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2"/>
            <a:ext cx="2128157" cy="512041"/>
          </a:xfrm>
        </p:spPr>
        <p:txBody>
          <a:bodyPr/>
          <a:lstStyle/>
          <a:p>
            <a:r>
              <a:rPr lang="en-US" dirty="0"/>
              <a:t>04.  AOB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825192"/>
          </a:xfrm>
        </p:spPr>
        <p:txBody>
          <a:bodyPr/>
          <a:lstStyle/>
          <a:p>
            <a:r>
              <a:rPr lang="en-US" dirty="0"/>
              <a:t>Page 6 &amp; 7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115086E-2AC3-4F4D-8F85-104CFA64FEC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369332"/>
          </a:xfrm>
        </p:spPr>
        <p:txBody>
          <a:bodyPr/>
          <a:lstStyle/>
          <a:p>
            <a:r>
              <a:rPr lang="en-US" dirty="0"/>
              <a:t>05. Thank You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247A08-A350-EF44-9F10-FC72B5466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8"/>
            <a:ext cx="2129245" cy="847637"/>
          </a:xfrm>
        </p:spPr>
        <p:txBody>
          <a:bodyPr/>
          <a:lstStyle/>
          <a:p>
            <a:r>
              <a:rPr lang="en-US" dirty="0"/>
              <a:t>Page 8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0BAE34D-BF83-084B-A10C-EB85694B9AC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1494790" y="6332220"/>
            <a:ext cx="1497330" cy="247651"/>
          </a:xfrm>
        </p:spPr>
        <p:txBody>
          <a:bodyPr/>
          <a:lstStyle/>
          <a:p>
            <a:r>
              <a:rPr lang="en-US" dirty="0"/>
              <a:t>Group 4 Presentation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2D9626DF-C81E-004B-9A70-7EF103792475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C095690-0F94-8F05-7303-99DA880672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Page 3</a:t>
            </a:r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369"/>
    </mc:Choice>
    <mc:Fallback>
      <p:transition spd="slow" advTm="3736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Executive 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1776" y="2365367"/>
            <a:ext cx="5154224" cy="2519265"/>
          </a:xfrm>
        </p:spPr>
        <p:txBody>
          <a:bodyPr/>
          <a:lstStyle/>
          <a:p>
            <a:pPr algn="just"/>
            <a:r>
              <a:rPr lang="en-US" sz="2000" dirty="0"/>
              <a:t>We are looking into a </a:t>
            </a:r>
            <a:r>
              <a:rPr lang="en-US" sz="2000" dirty="0" err="1"/>
              <a:t>supermart</a:t>
            </a:r>
            <a:r>
              <a:rPr lang="en-US" sz="2000" dirty="0"/>
              <a:t> retail dataset that has daily sales of certain items. The dataset shows sales and profit but failed to show a lot of insights beneficial to the store owner. We aim to investigate this and offer more insight to move the business to the next level.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602811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602811"/>
            <a:ext cx="1497330" cy="247651"/>
          </a:xfrm>
        </p:spPr>
        <p:txBody>
          <a:bodyPr/>
          <a:lstStyle/>
          <a:p>
            <a:r>
              <a:rPr lang="en-US" dirty="0"/>
              <a:t>Group 4 Presentation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602811"/>
            <a:ext cx="1313180" cy="247651"/>
          </a:xfrm>
        </p:spPr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/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78224" y="-22543"/>
            <a:ext cx="5513775" cy="6903086"/>
          </a:xfr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EC019E73-C9A0-B2B7-CD04-FF285B8EB3F8}"/>
              </a:ext>
            </a:extLst>
          </p:cNvPr>
          <p:cNvSpPr txBox="1">
            <a:spLocks/>
          </p:cNvSpPr>
          <p:nvPr/>
        </p:nvSpPr>
        <p:spPr>
          <a:xfrm>
            <a:off x="952500" y="1986730"/>
            <a:ext cx="3145368" cy="334288"/>
          </a:xfrm>
          <a:prstGeom prst="rect">
            <a:avLst/>
          </a:prstGeom>
        </p:spPr>
        <p:txBody>
          <a:bodyPr vert="horz" lIns="0" tIns="0" rIns="0" bIns="0" rtlCol="0" anchor="b" anchorCtr="0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03"/>
    </mc:Choice>
    <mc:Fallback>
      <p:transition spd="slow" advTm="4040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7560545" cy="610863"/>
          </a:xfrm>
        </p:spPr>
        <p:txBody>
          <a:bodyPr>
            <a:normAutofit/>
          </a:bodyPr>
          <a:lstStyle/>
          <a:p>
            <a:r>
              <a:rPr lang="en-US" b="1" dirty="0"/>
              <a:t>Dataset Description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F593D-2B92-5A40-84BC-3F3D67FA0C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494790" y="6332220"/>
            <a:ext cx="1497330" cy="247651"/>
          </a:xfrm>
        </p:spPr>
        <p:txBody>
          <a:bodyPr/>
          <a:lstStyle/>
          <a:p>
            <a:r>
              <a:rPr lang="en-US" dirty="0"/>
              <a:t>Group 4 Presentation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1D416-C020-1946-91EA-2A8F166E018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EC93A40-3B29-53AC-8EB1-B85A6837B48C}"/>
              </a:ext>
            </a:extLst>
          </p:cNvPr>
          <p:cNvSpPr txBox="1">
            <a:spLocks/>
          </p:cNvSpPr>
          <p:nvPr/>
        </p:nvSpPr>
        <p:spPr>
          <a:xfrm>
            <a:off x="971550" y="1772357"/>
            <a:ext cx="9879952" cy="71891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1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This project is a </a:t>
            </a:r>
            <a:r>
              <a:rPr lang="en-GB" sz="1600" dirty="0" err="1"/>
              <a:t>supermart</a:t>
            </a:r>
            <a:r>
              <a:rPr lang="en-GB" sz="1600" dirty="0"/>
              <a:t> grocery sales dataset that shows important details of daily sales of customers in different regions and cities in a particular state called "Tamil Nadu".</a:t>
            </a:r>
            <a:endParaRPr lang="en-US" sz="1600" dirty="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9A2D12B7-C752-8A46-924E-9BC7EBE285BF}"/>
              </a:ext>
            </a:extLst>
          </p:cNvPr>
          <p:cNvSpPr txBox="1">
            <a:spLocks/>
          </p:cNvSpPr>
          <p:nvPr/>
        </p:nvSpPr>
        <p:spPr>
          <a:xfrm>
            <a:off x="971550" y="2472611"/>
            <a:ext cx="3145368" cy="334288"/>
          </a:xfrm>
          <a:prstGeom prst="rect">
            <a:avLst/>
          </a:prstGeom>
        </p:spPr>
        <p:txBody>
          <a:bodyPr vert="horz" lIns="0" tIns="0" rIns="0" bIns="0" rtlCol="0" anchor="b" anchorCtr="0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Insights Considered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B5F1498-5B95-5081-3B58-A82C9971C63F}"/>
              </a:ext>
            </a:extLst>
          </p:cNvPr>
          <p:cNvSpPr txBox="1">
            <a:spLocks/>
          </p:cNvSpPr>
          <p:nvPr/>
        </p:nvSpPr>
        <p:spPr>
          <a:xfrm>
            <a:off x="875012" y="2862885"/>
            <a:ext cx="9080751" cy="339795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Wingdings" panose="05000000000000000000" pitchFamily="2" charset="2"/>
              <a:buChar char="§"/>
            </a:pPr>
            <a:r>
              <a:rPr lang="en-GB" sz="2000" dirty="0"/>
              <a:t>    Which region makes the most profit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GB" sz="2000" dirty="0"/>
              <a:t>    Which city makes the most profit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GB" sz="2000" dirty="0"/>
              <a:t>    Which category and sub-category makes the most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GB" sz="2000" dirty="0"/>
              <a:t>    Which category and sub-category was patronized more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GB" sz="2000" dirty="0"/>
              <a:t>    Most Outstanding customer in terms of patronage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GB" sz="2000" dirty="0"/>
              <a:t>    In what year did the </a:t>
            </a:r>
            <a:r>
              <a:rPr lang="en-GB" sz="2000" dirty="0" err="1"/>
              <a:t>supermart</a:t>
            </a:r>
            <a:r>
              <a:rPr lang="en-GB" sz="2000" dirty="0"/>
              <a:t> make the highest average profit?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GB" sz="2000" dirty="0"/>
              <a:t>    Correlation between sales and discount</a:t>
            </a:r>
          </a:p>
        </p:txBody>
      </p:sp>
    </p:spTree>
    <p:extLst>
      <p:ext uri="{BB962C8B-B14F-4D97-AF65-F5344CB8AC3E}">
        <p14:creationId xmlns:p14="http://schemas.microsoft.com/office/powerpoint/2010/main" val="155631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198"/>
    </mc:Choice>
    <mc:Fallback>
      <p:transition spd="slow" advTm="18519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123285"/>
            <a:ext cx="8081654" cy="610863"/>
          </a:xfrm>
        </p:spPr>
        <p:txBody>
          <a:bodyPr/>
          <a:lstStyle/>
          <a:p>
            <a:r>
              <a:rPr lang="en-US" dirty="0"/>
              <a:t>Visuals and Relationships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E9584-EA07-9B45-9700-4AD3524B82A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494790" y="6332220"/>
            <a:ext cx="1497330" cy="247651"/>
          </a:xfrm>
        </p:spPr>
        <p:txBody>
          <a:bodyPr/>
          <a:lstStyle/>
          <a:p>
            <a:r>
              <a:rPr lang="en-US" dirty="0"/>
              <a:t>Group 4 Presentation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65729-8F7C-E34E-AA31-9352CF6D9EB9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C0E37D-A356-9311-9692-8279DDD18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416" y="1710991"/>
            <a:ext cx="3419061" cy="31871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B84E29-077C-514F-5B88-5F57B75F3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976" y="1602775"/>
            <a:ext cx="3486291" cy="383806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15200EE-F624-90A4-46A9-426905AA9390}"/>
              </a:ext>
            </a:extLst>
          </p:cNvPr>
          <p:cNvSpPr txBox="1"/>
          <p:nvPr/>
        </p:nvSpPr>
        <p:spPr>
          <a:xfrm>
            <a:off x="8098976" y="5494722"/>
            <a:ext cx="36599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correlation between </a:t>
            </a:r>
            <a:r>
              <a:rPr lang="en-GB" b="1" dirty="0">
                <a:solidFill>
                  <a:schemeClr val="bg1"/>
                </a:solidFill>
              </a:rPr>
              <a:t>Sales</a:t>
            </a:r>
            <a:r>
              <a:rPr lang="en-GB" dirty="0">
                <a:solidFill>
                  <a:schemeClr val="bg1"/>
                </a:solidFill>
              </a:rPr>
              <a:t> and </a:t>
            </a:r>
            <a:r>
              <a:rPr lang="en-GB" b="1" dirty="0">
                <a:solidFill>
                  <a:schemeClr val="bg1"/>
                </a:solidFill>
              </a:rPr>
              <a:t>Profit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C31F04-B4C3-4755-C236-5D71ABEABF0D}"/>
              </a:ext>
            </a:extLst>
          </p:cNvPr>
          <p:cNvSpPr txBox="1"/>
          <p:nvPr/>
        </p:nvSpPr>
        <p:spPr>
          <a:xfrm>
            <a:off x="4549286" y="5504640"/>
            <a:ext cx="32697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 most patronized </a:t>
            </a:r>
            <a:r>
              <a:rPr lang="en-GB" b="1" dirty="0">
                <a:solidFill>
                  <a:schemeClr val="bg1"/>
                </a:solidFill>
              </a:rPr>
              <a:t>Category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EECF3B-12EE-C229-B838-E692F026A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14" y="1926448"/>
            <a:ext cx="4102200" cy="28734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9FE79E-9C51-E9CC-B213-5E070F95B4C6}"/>
              </a:ext>
            </a:extLst>
          </p:cNvPr>
          <p:cNvSpPr txBox="1"/>
          <p:nvPr/>
        </p:nvSpPr>
        <p:spPr>
          <a:xfrm>
            <a:off x="743254" y="5440836"/>
            <a:ext cx="3269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Using a Histogram to show the </a:t>
            </a:r>
            <a:r>
              <a:rPr lang="en-GB" b="1" dirty="0">
                <a:solidFill>
                  <a:schemeClr val="bg1"/>
                </a:solidFill>
              </a:rPr>
              <a:t>Profit Distribution</a:t>
            </a: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2739541E-B68E-1863-D7EE-76F34083DFDD}"/>
              </a:ext>
            </a:extLst>
          </p:cNvPr>
          <p:cNvSpPr txBox="1">
            <a:spLocks/>
          </p:cNvSpPr>
          <p:nvPr/>
        </p:nvSpPr>
        <p:spPr>
          <a:xfrm>
            <a:off x="1393484" y="794351"/>
            <a:ext cx="9765928" cy="334288"/>
          </a:xfrm>
          <a:prstGeom prst="rect">
            <a:avLst/>
          </a:prstGeom>
        </p:spPr>
        <p:txBody>
          <a:bodyPr vert="horz" lIns="0" tIns="0" rIns="0" bIns="0" rtlCol="0" anchor="b" anchorCtr="0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Univariate, Bivariate, and Multivariate Analysis &amp; Visualization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512360-63C2-D8BA-DE1C-73DA53A86889}"/>
              </a:ext>
            </a:extLst>
          </p:cNvPr>
          <p:cNvSpPr txBox="1"/>
          <p:nvPr/>
        </p:nvSpPr>
        <p:spPr>
          <a:xfrm>
            <a:off x="1329791" y="1449388"/>
            <a:ext cx="1457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u="sng" dirty="0">
                <a:solidFill>
                  <a:schemeClr val="bg1"/>
                </a:solidFill>
              </a:rPr>
              <a:t>Univariate</a:t>
            </a:r>
            <a:endParaRPr lang="en-GB" b="1" u="sng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902E11-F9E8-32F1-05B5-C3031120A1BC}"/>
              </a:ext>
            </a:extLst>
          </p:cNvPr>
          <p:cNvSpPr txBox="1"/>
          <p:nvPr/>
        </p:nvSpPr>
        <p:spPr>
          <a:xfrm>
            <a:off x="5261089" y="1251551"/>
            <a:ext cx="1457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B</a:t>
            </a:r>
            <a:r>
              <a:rPr lang="en-US" sz="1800" b="1" u="sng" dirty="0">
                <a:solidFill>
                  <a:schemeClr val="bg1"/>
                </a:solidFill>
              </a:rPr>
              <a:t>ivariate</a:t>
            </a:r>
            <a:endParaRPr lang="en-GB" b="1" u="sng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0AC34D-14AB-87D7-CCC9-8FD204DBF99C}"/>
              </a:ext>
            </a:extLst>
          </p:cNvPr>
          <p:cNvSpPr txBox="1"/>
          <p:nvPr/>
        </p:nvSpPr>
        <p:spPr>
          <a:xfrm>
            <a:off x="9192387" y="1158211"/>
            <a:ext cx="1457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Multi</a:t>
            </a:r>
            <a:r>
              <a:rPr lang="en-US" sz="1800" b="1" u="sng" dirty="0">
                <a:solidFill>
                  <a:schemeClr val="bg1"/>
                </a:solidFill>
              </a:rPr>
              <a:t>variate</a:t>
            </a:r>
            <a:endParaRPr lang="en-GB" b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56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391"/>
    </mc:Choice>
    <mc:Fallback>
      <p:transition spd="slow" advTm="13039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AOB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803A1E73-C790-447A-974F-B3ADB50149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855" y="2071396"/>
            <a:ext cx="2770413" cy="338554"/>
          </a:xfrm>
        </p:spPr>
        <p:txBody>
          <a:bodyPr/>
          <a:lstStyle/>
          <a:p>
            <a:r>
              <a:rPr lang="en-US" sz="2400" dirty="0"/>
              <a:t>Data Inspection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E91F3-E1A0-DB4A-8CD8-D9D1AB0FFB4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494790" y="6332220"/>
            <a:ext cx="1497330" cy="247651"/>
          </a:xfrm>
        </p:spPr>
        <p:txBody>
          <a:bodyPr/>
          <a:lstStyle/>
          <a:p>
            <a:r>
              <a:rPr lang="en-US" dirty="0"/>
              <a:t>Group 4 Presentation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5B7634-ADBA-124F-B8CA-431F07F18D44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AD89D0-33E4-3714-DBE4-8DFF32B06A59}"/>
              </a:ext>
            </a:extLst>
          </p:cNvPr>
          <p:cNvSpPr txBox="1"/>
          <p:nvPr/>
        </p:nvSpPr>
        <p:spPr>
          <a:xfrm>
            <a:off x="877855" y="2562878"/>
            <a:ext cx="420732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>
                <a:solidFill>
                  <a:schemeClr val="bg1"/>
                </a:solidFill>
              </a:rPr>
              <a:t>Data Source is a CSV dataset downloaded from Kaggle, click on this link to access the data set: </a:t>
            </a:r>
            <a:r>
              <a:rPr lang="en-GB" sz="1600" dirty="0">
                <a:hlinkClick r:id="rId2"/>
              </a:rPr>
              <a:t>https://www.kaggle.com/datasets/mohamedharris/supermart-grocery-sales-retail-analytics-dataset</a:t>
            </a:r>
            <a:endParaRPr lang="en-GB" sz="1600" dirty="0"/>
          </a:p>
          <a:p>
            <a:pPr marL="342900" indent="-342900">
              <a:buAutoNum type="arabicPeriod"/>
            </a:pPr>
            <a:endParaRPr lang="en-GB" sz="1600" dirty="0"/>
          </a:p>
          <a:p>
            <a:pPr>
              <a:buFont typeface="+mj-lt"/>
              <a:buAutoNum type="arabicPeriod" startAt="2"/>
            </a:pP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Supermart</a:t>
            </a:r>
            <a:r>
              <a:rPr lang="en-GB" sz="1600" dirty="0">
                <a:solidFill>
                  <a:schemeClr val="bg1"/>
                </a:solidFill>
              </a:rPr>
              <a:t> dataset has 9994 Rows and 11 columns with no missing values.</a:t>
            </a:r>
          </a:p>
          <a:p>
            <a:pPr>
              <a:buFont typeface="+mj-lt"/>
              <a:buAutoNum type="arabicPeriod" startAt="2"/>
            </a:pPr>
            <a:endParaRPr lang="en-GB" sz="16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 startAt="2"/>
            </a:pPr>
            <a:r>
              <a:rPr lang="en-GB" sz="1600" dirty="0">
                <a:solidFill>
                  <a:schemeClr val="bg1"/>
                </a:solidFill>
              </a:rPr>
              <a:t> From observations, Date data type, and column names will be modified.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F1B4FB2-D630-DFB3-6337-530DB51F2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853" y="2071396"/>
            <a:ext cx="7042728" cy="402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42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38"/>
    </mc:Choice>
    <mc:Fallback>
      <p:transition spd="slow" advTm="6153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AOB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803A1E73-C790-447A-974F-B3ADB50149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856" y="2071396"/>
            <a:ext cx="2229238" cy="338554"/>
          </a:xfrm>
        </p:spPr>
        <p:txBody>
          <a:bodyPr/>
          <a:lstStyle/>
          <a:p>
            <a:r>
              <a:rPr lang="en-US" sz="2400" dirty="0"/>
              <a:t>Data Cleaning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E91F3-E1A0-DB4A-8CD8-D9D1AB0FFB4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494790" y="6332220"/>
            <a:ext cx="1497330" cy="247651"/>
          </a:xfrm>
        </p:spPr>
        <p:txBody>
          <a:bodyPr/>
          <a:lstStyle/>
          <a:p>
            <a:r>
              <a:rPr lang="en-US" dirty="0"/>
              <a:t>Group 4 Presentation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5B7634-ADBA-124F-B8CA-431F07F18D44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fld id="{6FCA8E82-58CD-E045-8B98-B7A85B79B752}" type="datetime4">
              <a:rPr lang="en-US" smtClean="0"/>
              <a:pPr/>
              <a:t>September 9, 2022</a:t>
            </a:fld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297AFF5-8937-40F6-5BC1-C040F5BBC7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783" y="2968781"/>
            <a:ext cx="5152997" cy="256956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FAD89D0-33E4-3714-DBE4-8DFF32B06A59}"/>
              </a:ext>
            </a:extLst>
          </p:cNvPr>
          <p:cNvSpPr txBox="1"/>
          <p:nvPr/>
        </p:nvSpPr>
        <p:spPr>
          <a:xfrm>
            <a:off x="844524" y="2581540"/>
            <a:ext cx="21475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1. Checked for </a:t>
            </a:r>
            <a:r>
              <a:rPr lang="en-GB" sz="1600" dirty="0" err="1">
                <a:solidFill>
                  <a:schemeClr val="bg1"/>
                </a:solidFill>
              </a:rPr>
              <a:t>NaN</a:t>
            </a:r>
            <a:endParaRPr lang="en-GB" sz="1600" dirty="0">
              <a:solidFill>
                <a:schemeClr val="bg1"/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FAEE77BA-7E13-8C3D-EE31-5E7B92A1C4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429" y="574747"/>
            <a:ext cx="5247548" cy="276719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9C38CE18-1ABC-8352-E5D8-4C5D1D6144A8}"/>
              </a:ext>
            </a:extLst>
          </p:cNvPr>
          <p:cNvSpPr txBox="1"/>
          <p:nvPr/>
        </p:nvSpPr>
        <p:spPr>
          <a:xfrm>
            <a:off x="6848241" y="236193"/>
            <a:ext cx="277296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2. Removed whitespaces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A2013F6-4EC7-8C20-ACE3-6B40FF6804BA}"/>
              </a:ext>
            </a:extLst>
          </p:cNvPr>
          <p:cNvSpPr txBox="1"/>
          <p:nvPr/>
        </p:nvSpPr>
        <p:spPr>
          <a:xfrm>
            <a:off x="6689556" y="3566526"/>
            <a:ext cx="29316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3. Changed the date format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D004103-7BD4-F061-E067-6654B65439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7921" y="3905080"/>
            <a:ext cx="4632792" cy="2716727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89B4C62-6DCD-4FC4-6E00-6E6538B2AB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1731" y="3917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361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996"/>
    </mc:Choice>
    <mc:Fallback>
      <p:transition spd="slow" advTm="76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7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3" name="Picture Placeholder 12" descr="Portrait of a team member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88"/>
    </mc:Choice>
    <mc:Fallback>
      <p:transition spd="slow" advTm="7988"/>
    </mc:Fallback>
  </mc:AlternateContent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Win32_MW_JS_SL_v2.potx" id="{230A82CA-9023-4220-9E5B-0E652CF31B20}" vid="{96196EC2-C392-482E-BF29-9BD12A6266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EC1AB0-9704-404D-B6D3-819D938AC55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F21D10-BD83-491A-AAA6-945C2DB1E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annual presentation</Template>
  <TotalTime>659</TotalTime>
  <Words>355</Words>
  <Application>Microsoft Office PowerPoint</Application>
  <PresentationFormat>Widescreen</PresentationFormat>
  <Paragraphs>74</Paragraphs>
  <Slides>8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Franklin Gothic Book</vt:lpstr>
      <vt:lpstr>Franklin Gothic Demi</vt:lpstr>
      <vt:lpstr>Wingdings</vt:lpstr>
      <vt:lpstr>Theme1</vt:lpstr>
      <vt:lpstr>Group 4 Presentation</vt:lpstr>
      <vt:lpstr>Task Outline</vt:lpstr>
      <vt:lpstr>Executive Summary</vt:lpstr>
      <vt:lpstr>Dataset Description</vt:lpstr>
      <vt:lpstr>Visuals and Relationships</vt:lpstr>
      <vt:lpstr>AOB</vt:lpstr>
      <vt:lpstr>AOB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4 Presentation</dc:title>
  <dc:creator>Olalekan Kolaru (Student)</dc:creator>
  <cp:lastModifiedBy>Olalekan Kolaru (Student)</cp:lastModifiedBy>
  <cp:revision>5</cp:revision>
  <dcterms:created xsi:type="dcterms:W3CDTF">2022-09-06T13:27:07Z</dcterms:created>
  <dcterms:modified xsi:type="dcterms:W3CDTF">2022-09-10T00:05:16Z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